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  <p:sldMasterId id="2147483707" r:id="rId2"/>
    <p:sldMasterId id="2147483708" r:id="rId3"/>
  </p:sldMasterIdLst>
  <p:notesMasterIdLst>
    <p:notesMasterId r:id="rId17"/>
  </p:notesMasterIdLst>
  <p:sldIdLst>
    <p:sldId id="256" r:id="rId4"/>
    <p:sldId id="257" r:id="rId5"/>
    <p:sldId id="269" r:id="rId6"/>
    <p:sldId id="274" r:id="rId7"/>
    <p:sldId id="270" r:id="rId8"/>
    <p:sldId id="271" r:id="rId9"/>
    <p:sldId id="272" r:id="rId10"/>
    <p:sldId id="273" r:id="rId11"/>
    <p:sldId id="275" r:id="rId12"/>
    <p:sldId id="276" r:id="rId13"/>
    <p:sldId id="277" r:id="rId14"/>
    <p:sldId id="278" r:id="rId15"/>
    <p:sldId id="267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tandardabschnitt" id="{D023201A-5AF8-4492-AB05-BB19A03E1EB0}">
          <p14:sldIdLst>
            <p14:sldId id="256"/>
            <p14:sldId id="257"/>
            <p14:sldId id="269"/>
            <p14:sldId id="274"/>
            <p14:sldId id="270"/>
            <p14:sldId id="271"/>
            <p14:sldId id="272"/>
            <p14:sldId id="273"/>
            <p14:sldId id="275"/>
            <p14:sldId id="276"/>
            <p14:sldId id="277"/>
            <p14:sldId id="278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41303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6836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9063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3232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48911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4392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 smtClean="0"/>
              <a:t>Harry,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looked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issues</a:t>
            </a:r>
            <a:r>
              <a:rPr lang="de-DE" baseline="0" dirty="0" smtClean="0"/>
              <a:t>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baseline="0" dirty="0" smtClean="0"/>
              <a:t>Today, I </a:t>
            </a:r>
            <a:r>
              <a:rPr lang="de-DE" baseline="0" dirty="0" err="1" smtClean="0"/>
              <a:t>request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PC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approve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issues</a:t>
            </a:r>
            <a:r>
              <a:rPr lang="de-DE" baseline="0" dirty="0" smtClean="0"/>
              <a:t>.</a:t>
            </a:r>
            <a:endParaRPr dirty="0"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7284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9433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5723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3798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6003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6340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7207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9442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 for Product">
  <p:cSld name="2_Title Slide for Produ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914400" y="2633583"/>
            <a:ext cx="10363200" cy="112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wo Content">
  <p:cSld name="4_Two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838201" y="1630496"/>
            <a:ext cx="3543300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−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1" y="1630496"/>
            <a:ext cx="3543300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−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38200" y="2295939"/>
            <a:ext cx="5181600" cy="385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172200" y="2295939"/>
            <a:ext cx="5181600" cy="385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3"/>
          </p:nvPr>
        </p:nvSpPr>
        <p:spPr>
          <a:xfrm>
            <a:off x="838200" y="1628383"/>
            <a:ext cx="10515600" cy="667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9" y="1557193"/>
            <a:ext cx="5157787" cy="697509"/>
          </a:xfrm>
          <a:prstGeom prst="rect">
            <a:avLst/>
          </a:prstGeom>
          <a:solidFill>
            <a:schemeClr val="accent2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839789" y="2317789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>
            <a:off x="6172201" y="1557193"/>
            <a:ext cx="5183188" cy="697509"/>
          </a:xfrm>
          <a:prstGeom prst="rect">
            <a:avLst/>
          </a:prstGeom>
          <a:solidFill>
            <a:schemeClr val="accent2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>
            <a:off x="6172201" y="2317789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wo Content">
  <p:cSld name="3_Two Conten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838201" y="1630496"/>
            <a:ext cx="3438938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−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376531" y="1630496"/>
            <a:ext cx="3438938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−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3"/>
          </p:nvPr>
        </p:nvSpPr>
        <p:spPr>
          <a:xfrm>
            <a:off x="7914861" y="1630496"/>
            <a:ext cx="3438938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−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Paragraph">
  <p:cSld name="1_Title and Paragraph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2423492" y="1808922"/>
            <a:ext cx="7346674" cy="273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Only">
  <p:cSld name="6_Title 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838200" y="2298837"/>
            <a:ext cx="10515600" cy="7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wo Content">
  <p:cSld name="2_Two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838200" y="1520687"/>
            <a:ext cx="10515600" cy="7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Only">
  <p:cSld name="3_Title Onl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 with Caption">
  <p:cSld name="1_Content with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−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t with Caption" type="objTx">
  <p:cSld name="OBJECT_WITH_CAPTION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-1" y="0"/>
            <a:ext cx="4477207" cy="6501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4477207" y="0"/>
            <a:ext cx="155448" cy="65013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355157" y="2916936"/>
            <a:ext cx="3787076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2011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5183188" y="3250692"/>
            <a:ext cx="6172200" cy="1266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 for Product">
  <p:cSld name="2_Title Slide for Produc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914400" y="2633583"/>
            <a:ext cx="10363200" cy="112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t with Caption" type="objTx">
  <p:cSld name="OBJECT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-1" y="0"/>
            <a:ext cx="4477207" cy="6501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4477207" y="0"/>
            <a:ext cx="155448" cy="65013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355157" y="2916936"/>
            <a:ext cx="3787076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2011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5183188" y="3250692"/>
            <a:ext cx="6172200" cy="1266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Bullets">
  <p:cSld name="5_Title and Bulle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5189664" y="0"/>
            <a:ext cx="7002336" cy="64980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Bullets">
  <p:cSld name="4_Title and Bullets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5306471" y="0"/>
            <a:ext cx="6885529" cy="64980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5536504" y="977030"/>
            <a:ext cx="5817296" cy="5006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5189664" y="0"/>
            <a:ext cx="128016" cy="64980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839789" y="1557193"/>
            <a:ext cx="5157787" cy="697509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839789" y="2317789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3"/>
          </p:nvPr>
        </p:nvSpPr>
        <p:spPr>
          <a:xfrm>
            <a:off x="6172201" y="1557193"/>
            <a:ext cx="5183188" cy="697509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4"/>
          </p:nvPr>
        </p:nvSpPr>
        <p:spPr>
          <a:xfrm>
            <a:off x="6172201" y="2317789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 for Product">
  <p:cSld name="1_Title Slide for Produc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0" y="0"/>
            <a:ext cx="12192000" cy="21756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2"/>
          </p:nvPr>
        </p:nvSpPr>
        <p:spPr>
          <a:xfrm>
            <a:off x="914400" y="668826"/>
            <a:ext cx="10363200" cy="112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0" y="2167759"/>
            <a:ext cx="12192000" cy="12315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s" type="obj">
  <p:cSld name="OBJEC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Bullets">
  <p:cSld name="2_Title and Bullets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838200" y="2295939"/>
            <a:ext cx="10515600" cy="3687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2"/>
          </p:nvPr>
        </p:nvSpPr>
        <p:spPr>
          <a:xfrm>
            <a:off x="838200" y="1665961"/>
            <a:ext cx="10515600" cy="629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Bullets">
  <p:cSld name="5_Title and Bulle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5189664" y="0"/>
            <a:ext cx="7002336" cy="64980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Paragraph">
  <p:cSld name="Title and Paragraph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838200" y="1630496"/>
            <a:ext cx="5181600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2"/>
          </p:nvPr>
        </p:nvSpPr>
        <p:spPr>
          <a:xfrm>
            <a:off x="6172200" y="1630496"/>
            <a:ext cx="5181600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wo Content">
  <p:cSld name="4_Two Conten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838201" y="1630496"/>
            <a:ext cx="3543300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−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2"/>
          </p:nvPr>
        </p:nvSpPr>
        <p:spPr>
          <a:xfrm>
            <a:off x="4572001" y="1630496"/>
            <a:ext cx="3543300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−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838200" y="2295939"/>
            <a:ext cx="5181600" cy="385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2"/>
          </p:nvPr>
        </p:nvSpPr>
        <p:spPr>
          <a:xfrm>
            <a:off x="6172200" y="2295939"/>
            <a:ext cx="5181600" cy="385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3"/>
          </p:nvPr>
        </p:nvSpPr>
        <p:spPr>
          <a:xfrm>
            <a:off x="838200" y="1628383"/>
            <a:ext cx="10515600" cy="667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wo Content">
  <p:cSld name="3_Two Conten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838201" y="1630496"/>
            <a:ext cx="3438938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−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2"/>
          </p:nvPr>
        </p:nvSpPr>
        <p:spPr>
          <a:xfrm>
            <a:off x="4376531" y="1630496"/>
            <a:ext cx="3438938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−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3"/>
          </p:nvPr>
        </p:nvSpPr>
        <p:spPr>
          <a:xfrm>
            <a:off x="7914861" y="1630496"/>
            <a:ext cx="3438938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−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Paragraph">
  <p:cSld name="1_Title and Paragraph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2423492" y="1808922"/>
            <a:ext cx="7346674" cy="273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Only">
  <p:cSld name="6_Title Only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838200" y="171483"/>
            <a:ext cx="10515600" cy="1783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838200" y="2298837"/>
            <a:ext cx="10515600" cy="7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wo Content">
  <p:cSld name="2_Two Content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838200" y="1520687"/>
            <a:ext cx="10515600" cy="7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Only">
  <p:cSld name="3_Title Only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838200" y="392085"/>
            <a:ext cx="10515600" cy="648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and Bullets">
  <p:cSld name="4_Title and Bulle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5306471" y="0"/>
            <a:ext cx="6885529" cy="64980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838200" y="977030"/>
            <a:ext cx="341916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5536504" y="977030"/>
            <a:ext cx="5817296" cy="5006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5189664" y="0"/>
            <a:ext cx="128016" cy="64980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 with Caption">
  <p:cSld name="1_Content with Caption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−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s" type="obj">
  <p:cSld name="OBJECT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Shape 193"/>
          <p:cNvPicPr preferRelativeResize="0"/>
          <p:nvPr/>
        </p:nvPicPr>
        <p:blipFill rotWithShape="1">
          <a:blip r:embed="rId2">
            <a:alphaModFix/>
          </a:blip>
          <a:srcRect b="70203"/>
          <a:stretch/>
        </p:blipFill>
        <p:spPr>
          <a:xfrm>
            <a:off x="504" y="0"/>
            <a:ext cx="12190992" cy="1934307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839788" y="475129"/>
            <a:ext cx="10515600" cy="1018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839789" y="1557193"/>
            <a:ext cx="5157787" cy="697509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body" idx="2"/>
          </p:nvPr>
        </p:nvSpPr>
        <p:spPr>
          <a:xfrm>
            <a:off x="839789" y="2317789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body" idx="3"/>
          </p:nvPr>
        </p:nvSpPr>
        <p:spPr>
          <a:xfrm>
            <a:off x="6172201" y="1557193"/>
            <a:ext cx="5183188" cy="697509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body" idx="4"/>
          </p:nvPr>
        </p:nvSpPr>
        <p:spPr>
          <a:xfrm>
            <a:off x="6172201" y="2317789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Paragraph">
  <p:cSld name="1_Title and Paragraph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2423492" y="4701211"/>
            <a:ext cx="734667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5707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2423492" y="1808922"/>
            <a:ext cx="7346674" cy="273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 for Product">
  <p:cSld name="2_Title Slide for Product"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ctrTitle"/>
          </p:nvPr>
        </p:nvSpPr>
        <p:spPr>
          <a:xfrm>
            <a:off x="914400" y="3397220"/>
            <a:ext cx="10363200" cy="75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914400" y="1886331"/>
            <a:ext cx="10363200" cy="112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Bullets">
  <p:cSld name="2_Title and Bullets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838200" y="2295939"/>
            <a:ext cx="10515600" cy="3687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2"/>
          </p:nvPr>
        </p:nvSpPr>
        <p:spPr>
          <a:xfrm>
            <a:off x="838200" y="1665961"/>
            <a:ext cx="10515600" cy="629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Paragraph">
  <p:cSld name="Title and Paragraph"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838200" y="1630496"/>
            <a:ext cx="5181600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body" idx="2"/>
          </p:nvPr>
        </p:nvSpPr>
        <p:spPr>
          <a:xfrm>
            <a:off x="6172200" y="1630496"/>
            <a:ext cx="5181600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wo Content">
  <p:cSld name="4_Two Content"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838201" y="1630496"/>
            <a:ext cx="3543300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−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0" name="Shape 220"/>
          <p:cNvSpPr txBox="1">
            <a:spLocks noGrp="1"/>
          </p:cNvSpPr>
          <p:nvPr>
            <p:ph type="body" idx="2"/>
          </p:nvPr>
        </p:nvSpPr>
        <p:spPr>
          <a:xfrm>
            <a:off x="4572001" y="1630496"/>
            <a:ext cx="3543300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−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838200" y="2295939"/>
            <a:ext cx="5181600" cy="385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4" name="Shape 224"/>
          <p:cNvSpPr txBox="1">
            <a:spLocks noGrp="1"/>
          </p:cNvSpPr>
          <p:nvPr>
            <p:ph type="body" idx="2"/>
          </p:nvPr>
        </p:nvSpPr>
        <p:spPr>
          <a:xfrm>
            <a:off x="6172200" y="2295939"/>
            <a:ext cx="5181600" cy="3859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5" name="Shape 225"/>
          <p:cNvSpPr txBox="1">
            <a:spLocks noGrp="1"/>
          </p:cNvSpPr>
          <p:nvPr>
            <p:ph type="body" idx="3"/>
          </p:nvPr>
        </p:nvSpPr>
        <p:spPr>
          <a:xfrm>
            <a:off x="838200" y="1628383"/>
            <a:ext cx="10515600" cy="6675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wo Content">
  <p:cSld name="3_Two Content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838201" y="1630496"/>
            <a:ext cx="3438938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−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9" name="Shape 229"/>
          <p:cNvSpPr txBox="1">
            <a:spLocks noGrp="1"/>
          </p:cNvSpPr>
          <p:nvPr>
            <p:ph type="body" idx="2"/>
          </p:nvPr>
        </p:nvSpPr>
        <p:spPr>
          <a:xfrm>
            <a:off x="4376531" y="1630496"/>
            <a:ext cx="3438938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−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0" name="Shape 230"/>
          <p:cNvSpPr txBox="1">
            <a:spLocks noGrp="1"/>
          </p:cNvSpPr>
          <p:nvPr>
            <p:ph type="body" idx="3"/>
          </p:nvPr>
        </p:nvSpPr>
        <p:spPr>
          <a:xfrm>
            <a:off x="7914861" y="1630496"/>
            <a:ext cx="3438938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−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wo Content">
  <p:cSld name="2_Two Content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838200" y="1520687"/>
            <a:ext cx="10515600" cy="7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title"/>
          </p:nvPr>
        </p:nvSpPr>
        <p:spPr>
          <a:xfrm>
            <a:off x="838200" y="742814"/>
            <a:ext cx="10515600" cy="648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839787" y="1557758"/>
            <a:ext cx="10514012" cy="4263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 with Caption" type="objTx">
  <p:cSld name="OBJECT_WITH_CAPTION_TEXT"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−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 for Product">
  <p:cSld name="1_Title Slide for Produ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0" y="0"/>
            <a:ext cx="12192000" cy="21756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914400" y="3313545"/>
            <a:ext cx="10363200" cy="75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914400" y="4069550"/>
            <a:ext cx="10363200" cy="76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914400" y="668826"/>
            <a:ext cx="10363200" cy="112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/>
          <p:nvPr/>
        </p:nvSpPr>
        <p:spPr>
          <a:xfrm>
            <a:off x="0" y="2167759"/>
            <a:ext cx="12192000" cy="12315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Bullets">
  <p:cSld name="2_Title and Bulle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838200" y="2295939"/>
            <a:ext cx="10515600" cy="3687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838200" y="1665961"/>
            <a:ext cx="10515600" cy="629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Paragraph">
  <p:cSld name="Title and Paragraph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838200" y="1630496"/>
            <a:ext cx="5181600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6172200" y="1630496"/>
            <a:ext cx="5181600" cy="4535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22">
            <a:alphaModFix/>
          </a:blip>
          <a:srcRect b="20553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7"/>
          <p:cNvPicPr preferRelativeResize="0"/>
          <p:nvPr/>
        </p:nvPicPr>
        <p:blipFill rotWithShape="1">
          <a:blip r:embed="rId23">
            <a:alphaModFix/>
          </a:blip>
          <a:srcRect/>
          <a:stretch/>
        </p:blipFill>
        <p:spPr>
          <a:xfrm>
            <a:off x="504" y="0"/>
            <a:ext cx="12190992" cy="649170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/>
          <p:nvPr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|  www.folio.org</a:t>
            </a:r>
            <a:endParaRPr/>
          </a:p>
        </p:txBody>
      </p:sp>
      <p:sp>
        <p:nvSpPr>
          <p:cNvPr id="11" name="Shape 11"/>
          <p:cNvSpPr txBox="1"/>
          <p:nvPr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" name="Shape 12"/>
          <p:cNvCxnSpPr/>
          <p:nvPr/>
        </p:nvCxnSpPr>
        <p:spPr>
          <a:xfrm>
            <a:off x="1283147" y="6701882"/>
            <a:ext cx="9945375" cy="0"/>
          </a:xfrm>
          <a:prstGeom prst="straightConnector1">
            <a:avLst/>
          </a:pr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Shape 92"/>
          <p:cNvPicPr preferRelativeResize="0"/>
          <p:nvPr/>
        </p:nvPicPr>
        <p:blipFill rotWithShape="1">
          <a:blip r:embed="rId23">
            <a:alphaModFix/>
          </a:blip>
          <a:srcRect b="20553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504" y="0"/>
            <a:ext cx="12190992" cy="6491703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|  www.folio.org</a:t>
            </a: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8" name="Shape 98"/>
          <p:cNvCxnSpPr/>
          <p:nvPr/>
        </p:nvCxnSpPr>
        <p:spPr>
          <a:xfrm>
            <a:off x="1283147" y="6701882"/>
            <a:ext cx="9945375" cy="0"/>
          </a:xfrm>
          <a:prstGeom prst="straightConnector1">
            <a:avLst/>
          </a:pr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  <p:sldLayoutId id="2147483687" r:id="rId19"/>
    <p:sldLayoutId id="2147483688" r:id="rId20"/>
    <p:sldLayoutId id="2147483689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Shape 178"/>
          <p:cNvPicPr preferRelativeResize="0"/>
          <p:nvPr/>
        </p:nvPicPr>
        <p:blipFill rotWithShape="1">
          <a:blip r:embed="rId17">
            <a:alphaModFix/>
          </a:blip>
          <a:srcRect b="76939"/>
          <a:stretch/>
        </p:blipFill>
        <p:spPr>
          <a:xfrm>
            <a:off x="504" y="1"/>
            <a:ext cx="12190992" cy="14970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/>
          <p:cNvPicPr preferRelativeResize="0"/>
          <p:nvPr/>
        </p:nvPicPr>
        <p:blipFill rotWithShape="1">
          <a:blip r:embed="rId18">
            <a:alphaModFix/>
          </a:blip>
          <a:srcRect b="20553"/>
          <a:stretch/>
        </p:blipFill>
        <p:spPr>
          <a:xfrm>
            <a:off x="11299151" y="6464324"/>
            <a:ext cx="791457" cy="349079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−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2" name="Shape 182"/>
          <p:cNvSpPr txBox="1"/>
          <p:nvPr/>
        </p:nvSpPr>
        <p:spPr>
          <a:xfrm>
            <a:off x="265543" y="6576533"/>
            <a:ext cx="177512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|  www.folio.org</a:t>
            </a:r>
            <a:endParaRPr/>
          </a:p>
        </p:txBody>
      </p:sp>
      <p:sp>
        <p:nvSpPr>
          <p:cNvPr id="183" name="Shape 183"/>
          <p:cNvSpPr txBox="1"/>
          <p:nvPr/>
        </p:nvSpPr>
        <p:spPr>
          <a:xfrm>
            <a:off x="-33453" y="6576533"/>
            <a:ext cx="45016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0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Shape 184"/>
          <p:cNvCxnSpPr/>
          <p:nvPr/>
        </p:nvCxnSpPr>
        <p:spPr>
          <a:xfrm>
            <a:off x="1283147" y="6701882"/>
            <a:ext cx="9945375" cy="0"/>
          </a:xfrm>
          <a:prstGeom prst="straightConnector1">
            <a:avLst/>
          </a:prstGeom>
          <a:noFill/>
          <a:ln w="12700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ub.docker.com/r/folioc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ssues.folio.org/secure/attachment/12228/2018-05-03_FOLIO_Ticketing_App_Proposal_02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Relationship Id="rId5" Type="http://schemas.openxmlformats.org/officeDocument/2006/relationships/hyperlink" Target="https://issues.folio.org/browse/UXPROD-599" TargetMode="External"/><Relationship Id="rId4" Type="http://schemas.openxmlformats.org/officeDocument/2006/relationships/hyperlink" Target="https://issues.folio.org/browse/UXPROD-849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cornell.edu/display/tsawg/LS+Tools+Diagnostic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SysOps%20and%20Data%20Migration:%20Action%20Items%20for%20Developm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sues.folio.org/browse/UXPROD-85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ssues.folio.org/browse/UXPROD-85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iscuss.folio.org/t/on-primary-identifiers-in-folio/182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Relationship Id="rId5" Type="http://schemas.openxmlformats.org/officeDocument/2006/relationships/hyperlink" Target="https://issues.folio.org/browse/UXPROD-850" TargetMode="External"/><Relationship Id="rId4" Type="http://schemas.openxmlformats.org/officeDocument/2006/relationships/hyperlink" Target="https://issues.folio.org/browse/UXPROD-88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ssues.folio.org/browse/UXPROD-75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/>
        </p:nvSpPr>
        <p:spPr>
          <a:xfrm>
            <a:off x="1524" y="2219180"/>
            <a:ext cx="12188952" cy="152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0" y="1"/>
            <a:ext cx="12192000" cy="2242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 dirty="0" smtClean="0"/>
              <a:t>June 14</a:t>
            </a:r>
            <a:r>
              <a:rPr lang="en-US" baseline="30000" dirty="0" smtClean="0"/>
              <a:t>th</a:t>
            </a:r>
            <a:r>
              <a:rPr lang="en-US" dirty="0" smtClean="0"/>
              <a:t> 2018, FOLIO </a:t>
            </a:r>
            <a:r>
              <a:rPr lang="en-US" dirty="0"/>
              <a:t>Product Council Meeting</a:t>
            </a:r>
            <a:endParaRPr dirty="0"/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de-DE" dirty="0" smtClean="0"/>
              <a:t>Ingolf Kuss, </a:t>
            </a:r>
            <a:r>
              <a:rPr lang="de-DE" dirty="0" err="1" smtClean="0"/>
              <a:t>Convener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SysOps</a:t>
            </a:r>
            <a:r>
              <a:rPr lang="de-DE" dirty="0" smtClean="0"/>
              <a:t> &amp; </a:t>
            </a:r>
            <a:r>
              <a:rPr lang="de-DE" dirty="0" err="1" smtClean="0"/>
              <a:t>Mngmt</a:t>
            </a:r>
            <a:r>
              <a:rPr lang="de-DE" dirty="0" smtClean="0"/>
              <a:t> SIG</a:t>
            </a:r>
            <a:br>
              <a:rPr lang="de-DE" dirty="0" smtClean="0"/>
            </a:br>
            <a:endParaRPr dirty="0"/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914400" y="2633583"/>
            <a:ext cx="10363200" cy="112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de-DE" dirty="0" err="1" smtClean="0"/>
              <a:t>SysOps</a:t>
            </a:r>
            <a:r>
              <a:rPr lang="de-DE" dirty="0" smtClean="0"/>
              <a:t> &amp; Management SIG</a:t>
            </a:r>
          </a:p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de-DE" dirty="0" err="1" smtClean="0"/>
              <a:t>Architectural</a:t>
            </a:r>
            <a:r>
              <a:rPr lang="de-DE" dirty="0" smtClean="0"/>
              <a:t> Design </a:t>
            </a:r>
            <a:r>
              <a:rPr lang="de-DE" dirty="0" err="1" smtClean="0"/>
              <a:t>Proposals</a:t>
            </a:r>
            <a:endParaRPr sz="4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1" name="Shape 2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07840" y="172399"/>
            <a:ext cx="3523793" cy="1784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de-DE" dirty="0" smtClean="0"/>
              <a:t>P</a:t>
            </a:r>
            <a:r>
              <a:rPr lang="de-DE" dirty="0"/>
              <a:t>2</a:t>
            </a:r>
            <a:r>
              <a:rPr lang="de-DE" dirty="0" smtClean="0"/>
              <a:t> </a:t>
            </a:r>
            <a:r>
              <a:rPr lang="de-DE" dirty="0" err="1" smtClean="0"/>
              <a:t>Deployment</a:t>
            </a:r>
            <a:r>
              <a:rPr lang="de-DE" dirty="0" smtClean="0"/>
              <a:t> </a:t>
            </a:r>
            <a:r>
              <a:rPr lang="de-DE" dirty="0" err="1" smtClean="0"/>
              <a:t>Concerns</a:t>
            </a:r>
            <a:endParaRPr dirty="0"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838200" y="1609344"/>
            <a:ext cx="10515600" cy="4453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82600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de-DE" dirty="0" err="1" smtClean="0"/>
              <a:t>Documentation</a:t>
            </a:r>
            <a:r>
              <a:rPr lang="de-DE" dirty="0" smtClean="0"/>
              <a:t> on Docker Modules </a:t>
            </a:r>
            <a:endParaRPr lang="de-DE" dirty="0"/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de-DE" dirty="0"/>
              <a:t>S</a:t>
            </a:r>
            <a:r>
              <a:rPr lang="en-US" dirty="0" err="1" smtClean="0"/>
              <a:t>pecifications</a:t>
            </a:r>
            <a:r>
              <a:rPr lang="en-US" dirty="0" smtClean="0"/>
              <a:t> </a:t>
            </a:r>
            <a:r>
              <a:rPr lang="en-US" dirty="0"/>
              <a:t>on how to run Docker modules posted to </a:t>
            </a:r>
            <a:r>
              <a:rPr lang="en-US" dirty="0" err="1" smtClean="0"/>
              <a:t>Dockerhub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https://hub.docker.com/r/folioci</a:t>
            </a:r>
            <a:r>
              <a:rPr lang="en-US" dirty="0" smtClean="0">
                <a:hlinkClick r:id="rId3"/>
              </a:rPr>
              <a:t>/</a:t>
            </a:r>
            <a:r>
              <a:rPr lang="en-US" dirty="0"/>
              <a:t> </a:t>
            </a:r>
            <a:r>
              <a:rPr lang="en-US" dirty="0" smtClean="0"/>
              <a:t>. 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/>
              <a:t>Need to know what parameters, environment variables, etc. to pass to module for </a:t>
            </a:r>
            <a:r>
              <a:rPr lang="en-US" dirty="0" smtClean="0"/>
              <a:t>operation.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 smtClean="0"/>
              <a:t>Some modules need </a:t>
            </a:r>
            <a:r>
              <a:rPr lang="en-US" dirty="0"/>
              <a:t>connection to the </a:t>
            </a:r>
            <a:r>
              <a:rPr lang="en-US" dirty="0" smtClean="0"/>
              <a:t>database, some need </a:t>
            </a:r>
            <a:r>
              <a:rPr lang="en-US" dirty="0"/>
              <a:t>to run on specific ports.</a:t>
            </a:r>
            <a:endParaRPr lang="en-US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de-DE" dirty="0" smtClean="0"/>
              <a:t>App </a:t>
            </a:r>
            <a:r>
              <a:rPr lang="de-DE" dirty="0" err="1" smtClean="0"/>
              <a:t>Proposals</a:t>
            </a:r>
            <a:r>
              <a:rPr lang="de-DE" dirty="0" smtClean="0"/>
              <a:t> </a:t>
            </a:r>
            <a:r>
              <a:rPr lang="de-DE" dirty="0" err="1" smtClean="0"/>
              <a:t>presented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SysOps</a:t>
            </a:r>
            <a:r>
              <a:rPr lang="de-DE" dirty="0" smtClean="0"/>
              <a:t> SIG</a:t>
            </a:r>
            <a:endParaRPr dirty="0"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838200" y="1497046"/>
            <a:ext cx="10515600" cy="512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82600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de-DE" dirty="0" smtClean="0"/>
              <a:t>Lightweight Ticketing App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 smtClean="0"/>
              <a:t>A Lightweight </a:t>
            </a:r>
            <a:r>
              <a:rPr lang="en-US" dirty="0"/>
              <a:t>ticketing app within FOLIO to support day to day tasks of technical and library </a:t>
            </a:r>
            <a:r>
              <a:rPr lang="en-US" dirty="0" smtClean="0"/>
              <a:t>personnel.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 smtClean="0"/>
              <a:t>In </a:t>
            </a:r>
            <a:r>
              <a:rPr lang="en-US" dirty="0"/>
              <a:t>addition to Jira for small tasks in large </a:t>
            </a:r>
            <a:r>
              <a:rPr lang="en-US" dirty="0" smtClean="0"/>
              <a:t>number.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 smtClean="0"/>
              <a:t>possible </a:t>
            </a:r>
            <a:r>
              <a:rPr lang="en-US" dirty="0"/>
              <a:t>project phases: user testing, migration, roll-out, </a:t>
            </a:r>
            <a:r>
              <a:rPr lang="en-US" dirty="0" smtClean="0"/>
              <a:t>operations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 smtClean="0"/>
              <a:t>Has been described in detail in this </a:t>
            </a:r>
            <a:r>
              <a:rPr lang="en-US" dirty="0" smtClean="0">
                <a:hlinkClick r:id="rId3"/>
              </a:rPr>
              <a:t>Presentation</a:t>
            </a:r>
            <a:r>
              <a:rPr lang="en-US" dirty="0" smtClean="0"/>
              <a:t> 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 smtClean="0"/>
              <a:t>New Epic </a:t>
            </a:r>
            <a:r>
              <a:rPr lang="en-US" dirty="0" smtClean="0">
                <a:hlinkClick r:id="rId4"/>
              </a:rPr>
              <a:t>UXPROD-849 Lightweight Ticketing App</a:t>
            </a:r>
            <a:r>
              <a:rPr lang="en-US" dirty="0" smtClean="0"/>
              <a:t> has been linked to </a:t>
            </a:r>
            <a:r>
              <a:rPr lang="en-US" dirty="0" smtClean="0">
                <a:hlinkClick r:id="rId5"/>
              </a:rPr>
              <a:t>UXPROD-599 To-Do App for Task Management</a:t>
            </a:r>
            <a:r>
              <a:rPr lang="en-US" dirty="0" smtClean="0"/>
              <a:t> 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 smtClean="0"/>
              <a:t>Considerable overlap between the two Epics.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/>
              <a:t>Some "custom fields" will be </a:t>
            </a:r>
            <a:r>
              <a:rPr lang="en-US" dirty="0" smtClean="0"/>
              <a:t>necessary </a:t>
            </a:r>
            <a:r>
              <a:rPr lang="en-US" dirty="0"/>
              <a:t>for a lightweight ticketing app, P</a:t>
            </a:r>
            <a:r>
              <a:rPr lang="en-US" dirty="0" smtClean="0"/>
              <a:t>ermissions </a:t>
            </a:r>
            <a:r>
              <a:rPr lang="en-US" dirty="0"/>
              <a:t>will be a bit more tricky for </a:t>
            </a:r>
            <a:r>
              <a:rPr lang="en-US" dirty="0" smtClean="0"/>
              <a:t>ticketing.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 smtClean="0"/>
              <a:t>Also </a:t>
            </a:r>
            <a:r>
              <a:rPr lang="en-US" dirty="0"/>
              <a:t>reporting is needed.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727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de-DE" dirty="0" smtClean="0"/>
              <a:t>App </a:t>
            </a:r>
            <a:r>
              <a:rPr lang="de-DE" dirty="0" err="1" smtClean="0"/>
              <a:t>Proposals</a:t>
            </a:r>
            <a:r>
              <a:rPr lang="de-DE" dirty="0" smtClean="0"/>
              <a:t> </a:t>
            </a:r>
            <a:r>
              <a:rPr lang="de-DE" dirty="0" err="1" smtClean="0"/>
              <a:t>presented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SysOps</a:t>
            </a:r>
            <a:r>
              <a:rPr lang="de-DE" dirty="0" smtClean="0"/>
              <a:t> SIG</a:t>
            </a:r>
            <a:endParaRPr dirty="0"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838200" y="1497046"/>
            <a:ext cx="10515600" cy="5129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82600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 smtClean="0"/>
              <a:t>Re-Implement LS Tools in FOLIO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/>
              <a:t>A tool set </a:t>
            </a:r>
            <a:r>
              <a:rPr lang="en-US" dirty="0" smtClean="0"/>
              <a:t>developed at </a:t>
            </a:r>
            <a:r>
              <a:rPr lang="en-US" dirty="0"/>
              <a:t>Cornell which allows technical services do library automation tasks through a common web interface</a:t>
            </a:r>
            <a:r>
              <a:rPr lang="en-US" dirty="0" smtClean="0"/>
              <a:t>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de-DE" dirty="0" err="1"/>
              <a:t>E</a:t>
            </a:r>
            <a:r>
              <a:rPr lang="de-DE" dirty="0" err="1" smtClean="0"/>
              <a:t>ssentially</a:t>
            </a:r>
            <a:r>
              <a:rPr lang="de-DE" dirty="0" smtClean="0"/>
              <a:t> </a:t>
            </a:r>
            <a:r>
              <a:rPr lang="de-DE" dirty="0"/>
              <a:t>an ETL </a:t>
            </a:r>
            <a:r>
              <a:rPr lang="de-DE" dirty="0" err="1"/>
              <a:t>tool</a:t>
            </a:r>
            <a:r>
              <a:rPr lang="de-DE" dirty="0" smtClean="0"/>
              <a:t>. 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/>
              <a:t>C</a:t>
            </a:r>
            <a:r>
              <a:rPr lang="en-US" dirty="0" smtClean="0"/>
              <a:t>omprises </a:t>
            </a:r>
            <a:r>
              <a:rPr lang="en-US" dirty="0"/>
              <a:t>cleanup jobs, export and import </a:t>
            </a:r>
            <a:r>
              <a:rPr lang="en-US" dirty="0" smtClean="0"/>
              <a:t>jobs.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/>
              <a:t>H</a:t>
            </a:r>
            <a:r>
              <a:rPr lang="en-US" dirty="0" smtClean="0"/>
              <a:t>as </a:t>
            </a:r>
            <a:r>
              <a:rPr lang="en-US" dirty="0"/>
              <a:t>meant a huge increase in productivity for technical services </a:t>
            </a:r>
            <a:r>
              <a:rPr lang="en-US" dirty="0" smtClean="0"/>
              <a:t>staff.</a:t>
            </a:r>
          </a:p>
          <a:p>
            <a:pPr marL="825500" lvl="1" indent="-3429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mtClean="0"/>
              <a:t>  Link </a:t>
            </a:r>
            <a:r>
              <a:rPr lang="en-US" dirty="0" smtClean="0"/>
              <a:t>to </a:t>
            </a:r>
            <a:r>
              <a:rPr lang="en-US" dirty="0" smtClean="0">
                <a:hlinkClick r:id="rId3"/>
              </a:rPr>
              <a:t>Cornell LS Tools site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553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/>
        </p:nvSpPr>
        <p:spPr>
          <a:xfrm>
            <a:off x="1524" y="2219180"/>
            <a:ext cx="12188952" cy="152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Shape 317"/>
          <p:cNvSpPr/>
          <p:nvPr/>
        </p:nvSpPr>
        <p:spPr>
          <a:xfrm>
            <a:off x="0" y="1"/>
            <a:ext cx="12192000" cy="2242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Shape 318"/>
          <p:cNvSpPr txBox="1">
            <a:spLocks noGrp="1"/>
          </p:cNvSpPr>
          <p:nvPr>
            <p:ph type="ctrTitle"/>
          </p:nvPr>
        </p:nvSpPr>
        <p:spPr>
          <a:xfrm>
            <a:off x="914400" y="4193633"/>
            <a:ext cx="10363200" cy="75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de-DE" sz="2000" b="0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r>
              <a:rPr lang="de-DE" sz="20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?</a:t>
            </a:r>
            <a:br>
              <a:rPr lang="de-DE" sz="20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dirty="0" smtClean="0"/>
              <a:t>kuss@hbz-nrw.de</a:t>
            </a:r>
            <a:endParaRPr sz="2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914400" y="2633583"/>
            <a:ext cx="10363200" cy="1125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en-US" dirty="0" smtClean="0"/>
              <a:t>Thank you.</a:t>
            </a:r>
            <a:endParaRPr sz="4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Shape 3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07840" y="172399"/>
            <a:ext cx="3523793" cy="1784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de-DE" dirty="0" err="1" smtClean="0"/>
              <a:t>Deployment</a:t>
            </a:r>
            <a:r>
              <a:rPr lang="de-DE" dirty="0" smtClean="0"/>
              <a:t>, Migration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Architectural</a:t>
            </a:r>
            <a:r>
              <a:rPr lang="de-DE" dirty="0" smtClean="0"/>
              <a:t> </a:t>
            </a:r>
            <a:r>
              <a:rPr lang="de-DE" dirty="0" err="1" smtClean="0"/>
              <a:t>Concerns</a:t>
            </a:r>
            <a:endParaRPr dirty="0"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0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 err="1" smtClean="0">
                <a:solidFill>
                  <a:schemeClr val="dk1"/>
                </a:solidFill>
              </a:rPr>
              <a:t>SysOps</a:t>
            </a:r>
            <a:r>
              <a:rPr lang="en-US" sz="2400" dirty="0" smtClean="0">
                <a:solidFill>
                  <a:schemeClr val="dk1"/>
                </a:solidFill>
              </a:rPr>
              <a:t> SIG and Data Migration Subgroup have collected their development needs over the last few month.</a:t>
            </a:r>
          </a:p>
          <a:p>
            <a:pPr marL="228600" lvl="0" indent="-20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 smtClean="0">
                <a:solidFill>
                  <a:schemeClr val="dk1"/>
                </a:solidFill>
              </a:rPr>
              <a:t>They have collected their </a:t>
            </a:r>
            <a:r>
              <a:rPr lang="en-US" sz="2400" dirty="0" smtClean="0">
                <a:solidFill>
                  <a:schemeClr val="dk1"/>
                </a:solidFill>
              </a:rPr>
              <a:t>needs </a:t>
            </a:r>
            <a:r>
              <a:rPr lang="en-US" sz="2400" dirty="0" smtClean="0">
                <a:solidFill>
                  <a:schemeClr val="dk1"/>
                </a:solidFill>
              </a:rPr>
              <a:t>in a </a:t>
            </a:r>
            <a:r>
              <a:rPr lang="en-US" sz="2400" dirty="0" smtClean="0">
                <a:solidFill>
                  <a:schemeClr val="dk1"/>
                </a:solidFill>
                <a:hlinkClick r:id="rId3"/>
              </a:rPr>
              <a:t>spreadsheet</a:t>
            </a:r>
            <a:r>
              <a:rPr lang="en-US" sz="2400" dirty="0" smtClean="0">
                <a:solidFill>
                  <a:schemeClr val="dk1"/>
                </a:solidFill>
              </a:rPr>
              <a:t> in the </a:t>
            </a:r>
            <a:r>
              <a:rPr lang="en-US" sz="2400" dirty="0" err="1" smtClean="0">
                <a:solidFill>
                  <a:schemeClr val="dk1"/>
                </a:solidFill>
              </a:rPr>
              <a:t>SysOps</a:t>
            </a:r>
            <a:r>
              <a:rPr lang="en-US" sz="2400" dirty="0" smtClean="0">
                <a:solidFill>
                  <a:schemeClr val="dk1"/>
                </a:solidFill>
              </a:rPr>
              <a:t> SIG Google drive folder.</a:t>
            </a:r>
          </a:p>
          <a:p>
            <a:pPr marL="228600" lvl="0" indent="-20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 smtClean="0">
                <a:solidFill>
                  <a:schemeClr val="dk1"/>
                </a:solidFill>
              </a:rPr>
              <a:t>There are severa</a:t>
            </a:r>
            <a:r>
              <a:rPr lang="en-US" sz="2400" dirty="0" smtClean="0">
                <a:solidFill>
                  <a:schemeClr val="dk1"/>
                </a:solidFill>
              </a:rPr>
              <a:t>l critical concerns regarding Deployment and Migration, and also Architectural concerns.</a:t>
            </a:r>
          </a:p>
          <a:p>
            <a:pPr marL="228600" lvl="0" indent="-20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 smtClean="0">
                <a:solidFill>
                  <a:schemeClr val="dk1"/>
                </a:solidFill>
              </a:rPr>
              <a:t>The concerns cross all of the modules.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de-DE" dirty="0" smtClean="0"/>
              <a:t>P1 </a:t>
            </a:r>
            <a:r>
              <a:rPr lang="de-DE" dirty="0" err="1" smtClean="0"/>
              <a:t>Deployment</a:t>
            </a:r>
            <a:r>
              <a:rPr lang="de-DE" dirty="0" smtClean="0"/>
              <a:t> </a:t>
            </a:r>
            <a:r>
              <a:rPr lang="de-DE" dirty="0" err="1" smtClean="0"/>
              <a:t>Concerns</a:t>
            </a:r>
            <a:endParaRPr dirty="0"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838200" y="1631980"/>
            <a:ext cx="10515600" cy="4713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0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</a:rPr>
              <a:t>Okapi / Stripes administration tool ; Bootstrapping tool ; Installation Tool</a:t>
            </a:r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a CLI or UI administrative </a:t>
            </a:r>
            <a:r>
              <a:rPr lang="en-US" sz="2000" dirty="0" smtClean="0">
                <a:solidFill>
                  <a:schemeClr val="dk1"/>
                </a:solidFill>
              </a:rPr>
              <a:t>toolkit</a:t>
            </a:r>
            <a:endParaRPr lang="en-US" sz="2000" dirty="0" smtClean="0">
              <a:solidFill>
                <a:schemeClr val="dk1"/>
              </a:solidFill>
            </a:endParaRPr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dk1"/>
                </a:solidFill>
              </a:rPr>
              <a:t>For automation of deployment</a:t>
            </a:r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2000" dirty="0"/>
              <a:t>Replacing the manual FOLIO </a:t>
            </a:r>
            <a:r>
              <a:rPr lang="en-US" sz="2000" dirty="0" smtClean="0"/>
              <a:t>initial installation </a:t>
            </a:r>
            <a:r>
              <a:rPr lang="en-US" sz="2000" dirty="0"/>
              <a:t>process</a:t>
            </a:r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2000" dirty="0"/>
              <a:t>Creation of tenants; setting up admin user and </a:t>
            </a:r>
            <a:r>
              <a:rPr lang="en-US" sz="2000" dirty="0" smtClean="0"/>
              <a:t>password</a:t>
            </a:r>
            <a:endParaRPr lang="en-US" sz="2000" dirty="0" smtClean="0">
              <a:solidFill>
                <a:schemeClr val="dk1"/>
              </a:solidFill>
            </a:endParaRPr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dk1"/>
                </a:solidFill>
              </a:rPr>
              <a:t>Dependency resolution front-end to back-end modules</a:t>
            </a:r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utomate </a:t>
            </a:r>
            <a:r>
              <a:rPr lang="en-US" sz="2000" dirty="0"/>
              <a:t>the generation of module descriptors and deployment </a:t>
            </a:r>
            <a:r>
              <a:rPr lang="en-US" sz="2000" dirty="0" smtClean="0"/>
              <a:t>descriptors</a:t>
            </a:r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2000" dirty="0" err="1" smtClean="0"/>
              <a:t>Supplememting</a:t>
            </a:r>
            <a:r>
              <a:rPr lang="en-US" sz="2000" dirty="0" smtClean="0"/>
              <a:t> the install process for Stripes documented on </a:t>
            </a:r>
            <a:r>
              <a:rPr lang="en-US" sz="2000" dirty="0" err="1" smtClean="0"/>
              <a:t>github</a:t>
            </a:r>
            <a:r>
              <a:rPr lang="en-US" sz="2000" dirty="0" smtClean="0"/>
              <a:t>: A documentation </a:t>
            </a:r>
            <a:r>
              <a:rPr lang="en-US" sz="2000" dirty="0"/>
              <a:t>to solve </a:t>
            </a:r>
            <a:r>
              <a:rPr lang="en-US" sz="2000" dirty="0" smtClean="0"/>
              <a:t>Stripes build issues. </a:t>
            </a:r>
            <a:r>
              <a:rPr lang="en-US" sz="2000" dirty="0"/>
              <a:t>W</a:t>
            </a:r>
            <a:r>
              <a:rPr lang="en-US" sz="2000" dirty="0" smtClean="0"/>
              <a:t>orkarounds </a:t>
            </a:r>
            <a:r>
              <a:rPr lang="en-US" sz="2000" dirty="0"/>
              <a:t>with using Yarn and Node ENV options to get Stripes to </a:t>
            </a:r>
            <a:r>
              <a:rPr lang="en-US" sz="2000" dirty="0" smtClean="0"/>
              <a:t>build.</a:t>
            </a:r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2000" dirty="0" smtClean="0"/>
              <a:t>Related to </a:t>
            </a:r>
            <a:r>
              <a:rPr lang="en-US" sz="2000" dirty="0" smtClean="0">
                <a:hlinkClick r:id="rId3"/>
              </a:rPr>
              <a:t>UXPROD-859 Intuitive Setup Wizard</a:t>
            </a:r>
            <a:endParaRPr lang="en-US" sz="2000" dirty="0" smtClean="0"/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endParaRPr lang="en-US" sz="2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4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de-DE" dirty="0" smtClean="0"/>
              <a:t>P1 </a:t>
            </a:r>
            <a:r>
              <a:rPr lang="de-DE" dirty="0" err="1" smtClean="0"/>
              <a:t>Deployment</a:t>
            </a:r>
            <a:r>
              <a:rPr lang="de-DE" dirty="0" smtClean="0"/>
              <a:t> </a:t>
            </a:r>
            <a:r>
              <a:rPr lang="de-DE" dirty="0" err="1" smtClean="0"/>
              <a:t>Concerns</a:t>
            </a:r>
            <a:endParaRPr dirty="0"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82600" lvl="1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None/>
            </a:pPr>
            <a:endParaRPr lang="en-US" sz="2000" dirty="0">
              <a:solidFill>
                <a:schemeClr val="dk1"/>
              </a:solidFill>
            </a:endParaRPr>
          </a:p>
          <a:p>
            <a:pPr marL="228600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 smtClean="0">
                <a:solidFill>
                  <a:schemeClr val="dk1"/>
                </a:solidFill>
              </a:rPr>
              <a:t>Release Management / Distribution Management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/>
              <a:t>c</a:t>
            </a:r>
            <a:r>
              <a:rPr lang="en-US" sz="2000" dirty="0" smtClean="0"/>
              <a:t>urrent </a:t>
            </a:r>
            <a:r>
              <a:rPr lang="en-US" sz="2000" dirty="0"/>
              <a:t>method to pull </a:t>
            </a:r>
            <a:r>
              <a:rPr lang="en-US" sz="2000" dirty="0" smtClean="0"/>
              <a:t>stable </a:t>
            </a:r>
            <a:r>
              <a:rPr lang="en-US" sz="2000" dirty="0"/>
              <a:t>releases </a:t>
            </a:r>
            <a:r>
              <a:rPr lang="en-US" sz="2000" dirty="0" smtClean="0"/>
              <a:t>through </a:t>
            </a:r>
            <a:r>
              <a:rPr lang="en-US" sz="2000" dirty="0"/>
              <a:t>snapshots and GitHub </a:t>
            </a:r>
            <a:r>
              <a:rPr lang="en-US" sz="2000" dirty="0" smtClean="0"/>
              <a:t>commits is </a:t>
            </a:r>
            <a:r>
              <a:rPr lang="en-US" sz="2000" dirty="0"/>
              <a:t>not sustainable </a:t>
            </a:r>
            <a:r>
              <a:rPr lang="en-US" sz="2000" dirty="0" smtClean="0"/>
              <a:t>for deployment in </a:t>
            </a:r>
            <a:r>
              <a:rPr lang="en-US" sz="2000" dirty="0"/>
              <a:t>institutions</a:t>
            </a:r>
            <a:r>
              <a:rPr lang="en-US" sz="2000" dirty="0" smtClean="0"/>
              <a:t>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 smtClean="0">
                <a:solidFill>
                  <a:schemeClr val="dk1"/>
                </a:solidFill>
              </a:rPr>
              <a:t>need a clear process that guarantees that deployed modules will work together 100% in a FOLIO production system.</a:t>
            </a:r>
          </a:p>
        </p:txBody>
      </p:sp>
    </p:spTree>
    <p:extLst>
      <p:ext uri="{BB962C8B-B14F-4D97-AF65-F5344CB8AC3E}">
        <p14:creationId xmlns:p14="http://schemas.microsoft.com/office/powerpoint/2010/main" val="383168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de-DE" dirty="0" smtClean="0"/>
              <a:t>P1 Migration </a:t>
            </a:r>
            <a:r>
              <a:rPr lang="de-DE" dirty="0" err="1" smtClean="0"/>
              <a:t>Concerns</a:t>
            </a:r>
            <a:endParaRPr dirty="0"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0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</a:rPr>
              <a:t>Migration Tools</a:t>
            </a:r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dk1"/>
                </a:solidFill>
              </a:rPr>
              <a:t>Institutions will transform their legacy data into the JSON schema of the corresponding FOLIO module, or into MARC-XML for bib data.</a:t>
            </a:r>
            <a:endParaRPr lang="en-US" sz="2000" dirty="0" smtClean="0">
              <a:solidFill>
                <a:schemeClr val="dk1"/>
              </a:solidFill>
            </a:endParaRPr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</a:rPr>
              <a:t>n</a:t>
            </a:r>
            <a:r>
              <a:rPr lang="en-US" sz="2000" dirty="0" smtClean="0">
                <a:solidFill>
                  <a:schemeClr val="dk1"/>
                </a:solidFill>
              </a:rPr>
              <a:t>eed </a:t>
            </a:r>
            <a:r>
              <a:rPr lang="en-US" sz="2000" b="1" dirty="0" smtClean="0">
                <a:solidFill>
                  <a:schemeClr val="dk1"/>
                </a:solidFill>
              </a:rPr>
              <a:t>high-speed loaders </a:t>
            </a:r>
            <a:r>
              <a:rPr lang="en-US" sz="2000" dirty="0" smtClean="0">
                <a:solidFill>
                  <a:schemeClr val="dk1"/>
                </a:solidFill>
              </a:rPr>
              <a:t>that move the JSON data in the appropriate FOLIO modules.</a:t>
            </a:r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dk1"/>
                </a:solidFill>
              </a:rPr>
              <a:t>User-loads may be an exception, because a single bulk-loader for on-going data feeds may be sufficient here.</a:t>
            </a:r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dk1"/>
                </a:solidFill>
              </a:rPr>
              <a:t>Need to migrate bibs, holdings, items, circulation history, orders, requests; others.</a:t>
            </a:r>
          </a:p>
          <a:p>
            <a:pPr marL="685800" lvl="1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dk1"/>
                </a:solidFill>
              </a:rPr>
              <a:t>linked to Epic </a:t>
            </a:r>
            <a:r>
              <a:rPr lang="en-US" sz="2000" dirty="0" smtClean="0">
                <a:solidFill>
                  <a:schemeClr val="dk1"/>
                </a:solidFill>
                <a:hlinkClick r:id="rId3"/>
              </a:rPr>
              <a:t>UXPROD-850 “Migration Tools</a:t>
            </a:r>
            <a:r>
              <a:rPr lang="en-US" sz="2000" dirty="0" smtClean="0">
                <a:solidFill>
                  <a:schemeClr val="dk1"/>
                </a:solidFill>
              </a:rPr>
              <a:t>” .</a:t>
            </a:r>
          </a:p>
          <a:p>
            <a:pPr marL="482600" lvl="1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None/>
            </a:pPr>
            <a:endParaRPr lang="en-US" sz="2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2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de-DE" dirty="0" smtClean="0"/>
              <a:t>P1 Migration </a:t>
            </a:r>
            <a:r>
              <a:rPr lang="de-DE" dirty="0" err="1" smtClean="0"/>
              <a:t>Concerns</a:t>
            </a:r>
            <a:endParaRPr dirty="0"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838200" y="163198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82600" lvl="1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None/>
            </a:pPr>
            <a:endParaRPr lang="en-US" sz="2000" dirty="0">
              <a:solidFill>
                <a:schemeClr val="dk1"/>
              </a:solidFill>
            </a:endParaRPr>
          </a:p>
          <a:p>
            <a:pPr marL="228600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 smtClean="0">
                <a:solidFill>
                  <a:schemeClr val="dk1"/>
                </a:solidFill>
              </a:rPr>
              <a:t>Gap analysis in the published data models (FOLIO beta)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 smtClean="0"/>
              <a:t>Data Migration Subgroup currently examines legacy data from our member institutions.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>
                <a:solidFill>
                  <a:schemeClr val="dk1"/>
                </a:solidFill>
              </a:rPr>
              <a:t>u</a:t>
            </a:r>
            <a:r>
              <a:rPr lang="en-US" sz="2000" dirty="0" smtClean="0">
                <a:solidFill>
                  <a:schemeClr val="dk1"/>
                </a:solidFill>
              </a:rPr>
              <a:t>nrepresented data elements will be reported to the conveners </a:t>
            </a:r>
            <a:r>
              <a:rPr lang="en-US" sz="2000" dirty="0" smtClean="0">
                <a:solidFill>
                  <a:schemeClr val="dk1"/>
                </a:solidFill>
              </a:rPr>
              <a:t>of the SIGs concerned with the data model in question.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 smtClean="0">
                <a:solidFill>
                  <a:schemeClr val="dk1"/>
                </a:solidFill>
              </a:rPr>
              <a:t>SIGs will work with their respective PO to determine if these are enhancements, features or defects.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>
                <a:solidFill>
                  <a:schemeClr val="dk1"/>
                </a:solidFill>
              </a:rPr>
              <a:t>c</a:t>
            </a:r>
            <a:r>
              <a:rPr lang="en-US" sz="2000" dirty="0" smtClean="0">
                <a:solidFill>
                  <a:schemeClr val="dk1"/>
                </a:solidFill>
              </a:rPr>
              <a:t>urrently under investigation: Loans. Finished: Users, Inventory. Next: Requests.</a:t>
            </a:r>
            <a:endParaRPr lang="en-US" sz="2000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9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de-DE" dirty="0" smtClean="0"/>
              <a:t>P1 Migration </a:t>
            </a:r>
            <a:r>
              <a:rPr lang="de-DE" dirty="0" err="1" smtClean="0"/>
              <a:t>Concerns</a:t>
            </a:r>
            <a:endParaRPr dirty="0"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838200" y="1193068"/>
            <a:ext cx="10515600" cy="4869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82600" lvl="1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None/>
            </a:pPr>
            <a:endParaRPr lang="en-US" sz="2000" dirty="0">
              <a:solidFill>
                <a:schemeClr val="dk1"/>
              </a:solidFill>
            </a:endParaRPr>
          </a:p>
          <a:p>
            <a:pPr marL="228600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 smtClean="0">
                <a:solidFill>
                  <a:schemeClr val="dk1"/>
                </a:solidFill>
              </a:rPr>
              <a:t>Human readable (HR)-IDs matching the syste</a:t>
            </a:r>
            <a:r>
              <a:rPr lang="en-US" dirty="0" smtClean="0">
                <a:solidFill>
                  <a:schemeClr val="dk1"/>
                </a:solidFill>
              </a:rPr>
              <a:t>m generated UUIDs</a:t>
            </a:r>
            <a:endParaRPr lang="en-US" dirty="0" smtClean="0">
              <a:solidFill>
                <a:schemeClr val="dk1"/>
              </a:solidFill>
            </a:endParaRP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>
                <a:solidFill>
                  <a:schemeClr val="dk1"/>
                </a:solidFill>
              </a:rPr>
              <a:t>Human-readable IDs are essential in a number of cases, especially when transacting with other systems or when humans need to communicate in analog ways</a:t>
            </a:r>
            <a:r>
              <a:rPr lang="en-US" sz="2000" dirty="0" smtClean="0">
                <a:solidFill>
                  <a:schemeClr val="dk1"/>
                </a:solidFill>
              </a:rPr>
              <a:t>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>
                <a:solidFill>
                  <a:schemeClr val="dk1"/>
                </a:solidFill>
              </a:rPr>
              <a:t>UUIDs are desirable from a development point of view and for global uniqueness.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>
                <a:solidFill>
                  <a:schemeClr val="dk1"/>
                </a:solidFill>
              </a:rPr>
              <a:t>Having UUIDs by default and adding human-readable </a:t>
            </a:r>
            <a:r>
              <a:rPr lang="en-US" sz="2000" dirty="0" smtClean="0">
                <a:solidFill>
                  <a:schemeClr val="dk1"/>
                </a:solidFill>
              </a:rPr>
              <a:t>IDs where </a:t>
            </a:r>
            <a:r>
              <a:rPr lang="en-US" sz="2000" dirty="0">
                <a:solidFill>
                  <a:schemeClr val="dk1"/>
                </a:solidFill>
              </a:rPr>
              <a:t>needed involves little overhead and meets both needs</a:t>
            </a:r>
            <a:r>
              <a:rPr lang="en-US" sz="2000" dirty="0" smtClean="0">
                <a:solidFill>
                  <a:schemeClr val="dk1"/>
                </a:solidFill>
              </a:rPr>
              <a:t>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 smtClean="0">
                <a:solidFill>
                  <a:schemeClr val="dk1"/>
                </a:solidFill>
              </a:rPr>
              <a:t>HR identifiers have to be readable on the phone. Preferred: sequential identifiers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 smtClean="0">
                <a:solidFill>
                  <a:schemeClr val="dk1"/>
                </a:solidFill>
              </a:rPr>
              <a:t>For referring purposes on e.g. users, instance, holdings, items; accession no., call no., PO no., vendor code, fund code, location code, etc.</a:t>
            </a:r>
            <a:endParaRPr lang="en-US" sz="2000" dirty="0">
              <a:solidFill>
                <a:schemeClr val="dk1"/>
              </a:solidFill>
            </a:endParaRP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 smtClean="0">
                <a:solidFill>
                  <a:schemeClr val="dk1"/>
                </a:solidFill>
              </a:rPr>
              <a:t>See </a:t>
            </a:r>
            <a:r>
              <a:rPr lang="en-US" sz="2000" dirty="0">
                <a:solidFill>
                  <a:schemeClr val="dk1"/>
                </a:solidFill>
              </a:rPr>
              <a:t>the </a:t>
            </a:r>
            <a:r>
              <a:rPr lang="en-US" sz="2000" dirty="0" smtClean="0">
                <a:solidFill>
                  <a:schemeClr val="dk1"/>
                </a:solidFill>
              </a:rPr>
              <a:t>discussion </a:t>
            </a:r>
            <a:r>
              <a:rPr lang="en-US" sz="2000" dirty="0">
                <a:solidFill>
                  <a:schemeClr val="dk1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chemeClr val="dk1"/>
                </a:solidFill>
                <a:hlinkClick r:id="rId3"/>
              </a:rPr>
              <a:t>discuss.folio.org/t/on-primary-identifiers-in-folio/1826</a:t>
            </a:r>
            <a:r>
              <a:rPr lang="en-US" sz="2000" dirty="0" smtClean="0">
                <a:solidFill>
                  <a:schemeClr val="dk1"/>
                </a:solidFill>
              </a:rPr>
              <a:t> .</a:t>
            </a:r>
            <a:endParaRPr lang="en-US" sz="2000" dirty="0">
              <a:solidFill>
                <a:schemeClr val="dk1"/>
              </a:solidFill>
            </a:endParaRP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 smtClean="0">
                <a:solidFill>
                  <a:schemeClr val="dk1"/>
                </a:solidFill>
              </a:rPr>
              <a:t>Linked to Epic </a:t>
            </a:r>
            <a:r>
              <a:rPr lang="en-US" sz="2000" dirty="0" smtClean="0">
                <a:solidFill>
                  <a:schemeClr val="dk1"/>
                </a:solidFill>
                <a:hlinkClick r:id="rId4"/>
              </a:rPr>
              <a:t>UXPROD-884</a:t>
            </a:r>
            <a:r>
              <a:rPr lang="en-US" sz="2000" dirty="0" smtClean="0">
                <a:solidFill>
                  <a:schemeClr val="dk1"/>
                </a:solidFill>
              </a:rPr>
              <a:t> . Linked to Epic </a:t>
            </a:r>
            <a:r>
              <a:rPr lang="en-US" sz="2000" dirty="0" smtClean="0">
                <a:solidFill>
                  <a:schemeClr val="dk1"/>
                </a:solidFill>
                <a:hlinkClick r:id="rId5"/>
              </a:rPr>
              <a:t>UXPROD-850 Migration Tools</a:t>
            </a:r>
            <a:r>
              <a:rPr lang="en-US" sz="2000" dirty="0" smtClean="0">
                <a:solidFill>
                  <a:schemeClr val="dk1"/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82432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de-DE" dirty="0" smtClean="0"/>
              <a:t>P</a:t>
            </a:r>
            <a:r>
              <a:rPr lang="de-DE" dirty="0"/>
              <a:t>2</a:t>
            </a:r>
            <a:r>
              <a:rPr lang="de-DE" dirty="0" smtClean="0"/>
              <a:t> </a:t>
            </a:r>
            <a:r>
              <a:rPr lang="de-DE" dirty="0" err="1" smtClean="0"/>
              <a:t>Deployment</a:t>
            </a:r>
            <a:r>
              <a:rPr lang="de-DE" dirty="0" smtClean="0"/>
              <a:t> </a:t>
            </a:r>
            <a:r>
              <a:rPr lang="de-DE" dirty="0" err="1" smtClean="0"/>
              <a:t>Concerns</a:t>
            </a:r>
            <a:endParaRPr dirty="0"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838200" y="1193068"/>
            <a:ext cx="10515600" cy="4869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82600" lvl="1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None/>
            </a:pPr>
            <a:endParaRPr lang="en-US" sz="2000" dirty="0">
              <a:solidFill>
                <a:schemeClr val="dk1"/>
              </a:solidFill>
            </a:endParaRPr>
          </a:p>
          <a:p>
            <a:pPr marL="228600" indent="-203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 smtClean="0">
                <a:solidFill>
                  <a:schemeClr val="dk1"/>
                </a:solidFill>
              </a:rPr>
              <a:t>Logging and Debugging Standards for Module Implementation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/>
              <a:t>A standard logging method and verbosity of log </a:t>
            </a:r>
            <a:r>
              <a:rPr lang="en-US" dirty="0" smtClean="0"/>
              <a:t>output.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dirty="0"/>
              <a:t>Ability to see and understand what is going on in a given module for debugging and performance </a:t>
            </a:r>
            <a:r>
              <a:rPr lang="en-US" dirty="0" smtClean="0"/>
              <a:t>analysis.</a:t>
            </a:r>
          </a:p>
          <a:p>
            <a:pPr marL="482600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endParaRPr lang="en-US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79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838200" y="473336"/>
            <a:ext cx="10515600" cy="102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de-DE" dirty="0" smtClean="0"/>
              <a:t>P</a:t>
            </a:r>
            <a:r>
              <a:rPr lang="de-DE" dirty="0"/>
              <a:t>2</a:t>
            </a:r>
            <a:r>
              <a:rPr lang="de-DE" dirty="0" smtClean="0"/>
              <a:t> </a:t>
            </a:r>
            <a:r>
              <a:rPr lang="de-DE" dirty="0" err="1" smtClean="0"/>
              <a:t>Deployment</a:t>
            </a:r>
            <a:r>
              <a:rPr lang="de-DE" dirty="0" smtClean="0"/>
              <a:t> </a:t>
            </a:r>
            <a:r>
              <a:rPr lang="de-DE" dirty="0" err="1" smtClean="0"/>
              <a:t>Concerns</a:t>
            </a:r>
            <a:endParaRPr dirty="0"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838200" y="1193068"/>
            <a:ext cx="10515600" cy="4869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82600" lvl="1" indent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None/>
            </a:pPr>
            <a:endParaRPr lang="en-US" sz="2000" dirty="0">
              <a:solidFill>
                <a:schemeClr val="dk1"/>
              </a:solidFill>
            </a:endParaRPr>
          </a:p>
          <a:p>
            <a:pPr marL="482600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sets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smtClean="0"/>
              <a:t>a </a:t>
            </a:r>
            <a:r>
              <a:rPr lang="de-DE" dirty="0" err="1" smtClean="0"/>
              <a:t>baseline</a:t>
            </a:r>
            <a:r>
              <a:rPr lang="de-DE" dirty="0" smtClean="0"/>
              <a:t> </a:t>
            </a:r>
            <a:r>
              <a:rPr lang="de-DE" dirty="0"/>
              <a:t>Folio </a:t>
            </a:r>
            <a:r>
              <a:rPr lang="de-DE" dirty="0" err="1"/>
              <a:t>system</a:t>
            </a:r>
            <a:r>
              <a:rPr lang="de-DE" dirty="0"/>
              <a:t> </a:t>
            </a:r>
            <a:endParaRPr lang="de-DE" dirty="0" smtClean="0"/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/>
              <a:t>testing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loading</a:t>
            </a:r>
            <a:r>
              <a:rPr lang="de-DE" dirty="0"/>
              <a:t>,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performance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response</a:t>
            </a:r>
            <a:endParaRPr lang="de-DE" dirty="0"/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de-DE" dirty="0" err="1" smtClean="0"/>
              <a:t>Types</a:t>
            </a:r>
            <a:r>
              <a:rPr lang="de-DE" dirty="0"/>
              <a:t>: Reference </a:t>
            </a:r>
            <a:r>
              <a:rPr lang="de-DE" dirty="0" err="1"/>
              <a:t>data</a:t>
            </a:r>
            <a:r>
              <a:rPr lang="de-DE" dirty="0"/>
              <a:t>, sample </a:t>
            </a:r>
            <a:r>
              <a:rPr lang="de-DE" dirty="0" err="1"/>
              <a:t>data</a:t>
            </a:r>
            <a:r>
              <a:rPr lang="de-DE" dirty="0"/>
              <a:t>, </a:t>
            </a:r>
            <a:r>
              <a:rPr lang="de-DE" dirty="0" err="1"/>
              <a:t>anonymous</a:t>
            </a:r>
            <a:r>
              <a:rPr lang="de-DE" dirty="0"/>
              <a:t> </a:t>
            </a:r>
            <a:r>
              <a:rPr lang="de-DE" dirty="0" err="1"/>
              <a:t>user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 smtClean="0"/>
              <a:t>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de-DE" dirty="0" smtClean="0"/>
              <a:t>Need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large </a:t>
            </a:r>
            <a:r>
              <a:rPr lang="de-DE" dirty="0" err="1"/>
              <a:t>enough</a:t>
            </a:r>
            <a:r>
              <a:rPr lang="de-DE" dirty="0"/>
              <a:t> sample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 smtClean="0"/>
              <a:t>sets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.</a:t>
            </a:r>
          </a:p>
          <a:p>
            <a:pPr marL="939800" lvl="1" indent="-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</a:pPr>
            <a:r>
              <a:rPr lang="de-DE" dirty="0" smtClean="0">
                <a:solidFill>
                  <a:schemeClr val="dk1"/>
                </a:solidFill>
              </a:rPr>
              <a:t>Supplements </a:t>
            </a:r>
            <a:r>
              <a:rPr lang="de-DE" dirty="0" smtClean="0">
                <a:solidFill>
                  <a:schemeClr val="dk1"/>
                </a:solidFill>
                <a:hlinkClick r:id="rId3"/>
              </a:rPr>
              <a:t>UXPROD-757 Quality-</a:t>
            </a:r>
            <a:r>
              <a:rPr lang="de-DE" dirty="0" err="1" smtClean="0">
                <a:solidFill>
                  <a:schemeClr val="dk1"/>
                </a:solidFill>
                <a:hlinkClick r:id="rId3"/>
              </a:rPr>
              <a:t>Testing</a:t>
            </a:r>
            <a:r>
              <a:rPr lang="de-DE" dirty="0" smtClean="0">
                <a:solidFill>
                  <a:schemeClr val="dk1"/>
                </a:solidFill>
              </a:rPr>
              <a:t> </a:t>
            </a:r>
            <a:r>
              <a:rPr lang="de-DE" dirty="0" err="1" smtClean="0">
                <a:solidFill>
                  <a:schemeClr val="dk1"/>
                </a:solidFill>
              </a:rPr>
              <a:t>by</a:t>
            </a:r>
            <a:r>
              <a:rPr lang="de-DE" dirty="0" smtClean="0">
                <a:solidFill>
                  <a:schemeClr val="dk1"/>
                </a:solidFill>
              </a:rPr>
              <a:t> </a:t>
            </a:r>
            <a:r>
              <a:rPr lang="de-DE" dirty="0" err="1" smtClean="0">
                <a:solidFill>
                  <a:schemeClr val="dk1"/>
                </a:solidFill>
              </a:rPr>
              <a:t>Production</a:t>
            </a:r>
            <a:r>
              <a:rPr lang="de-DE" dirty="0">
                <a:solidFill>
                  <a:schemeClr val="dk1"/>
                </a:solidFill>
              </a:rPr>
              <a:t> </a:t>
            </a:r>
            <a:r>
              <a:rPr lang="de-DE" dirty="0" err="1" smtClean="0">
                <a:solidFill>
                  <a:schemeClr val="dk1"/>
                </a:solidFill>
              </a:rPr>
              <a:t>and</a:t>
            </a:r>
            <a:r>
              <a:rPr lang="de-DE" dirty="0" smtClean="0">
                <a:solidFill>
                  <a:schemeClr val="dk1"/>
                </a:solidFill>
              </a:rPr>
              <a:t> </a:t>
            </a:r>
            <a:r>
              <a:rPr lang="de-DE" dirty="0" smtClean="0">
                <a:solidFill>
                  <a:schemeClr val="dk1"/>
                </a:solidFill>
              </a:rPr>
              <a:t>Performance </a:t>
            </a:r>
            <a:r>
              <a:rPr lang="de-DE" dirty="0" err="1" smtClean="0">
                <a:solidFill>
                  <a:schemeClr val="dk1"/>
                </a:solidFill>
              </a:rPr>
              <a:t>Testing</a:t>
            </a:r>
            <a:r>
              <a:rPr lang="de-DE" dirty="0" smtClean="0">
                <a:solidFill>
                  <a:schemeClr val="dk1"/>
                </a:solidFill>
              </a:rPr>
              <a:t>.</a:t>
            </a:r>
            <a:endParaRPr lang="en-US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38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FOLIO - Cover">
  <a:themeElements>
    <a:clrScheme name="FOLIO">
      <a:dk1>
        <a:srgbClr val="000000"/>
      </a:dk1>
      <a:lt1>
        <a:srgbClr val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OLIO - Cover">
  <a:themeElements>
    <a:clrScheme name="FOLIO">
      <a:dk1>
        <a:srgbClr val="000000"/>
      </a:dk1>
      <a:lt1>
        <a:srgbClr val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OLIO - Body">
  <a:themeElements>
    <a:clrScheme name="FOLIO">
      <a:dk1>
        <a:srgbClr val="000000"/>
      </a:dk1>
      <a:lt1>
        <a:srgbClr val="FFFFFF"/>
      </a:lt1>
      <a:dk2>
        <a:srgbClr val="454545"/>
      </a:dk2>
      <a:lt2>
        <a:srgbClr val="E7E6E6"/>
      </a:lt2>
      <a:accent1>
        <a:srgbClr val="FF674C"/>
      </a:accent1>
      <a:accent2>
        <a:srgbClr val="5D6883"/>
      </a:accent2>
      <a:accent3>
        <a:srgbClr val="4C7EA5"/>
      </a:accent3>
      <a:accent4>
        <a:srgbClr val="9383A0"/>
      </a:accent4>
      <a:accent5>
        <a:srgbClr val="2B303C"/>
      </a:accent5>
      <a:accent6>
        <a:srgbClr val="002F56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888</Words>
  <Application>Microsoft Office PowerPoint</Application>
  <PresentationFormat>Breitbild</PresentationFormat>
  <Paragraphs>86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2_FOLIO - Cover</vt:lpstr>
      <vt:lpstr>1_FOLIO - Cover</vt:lpstr>
      <vt:lpstr>1_FOLIO - Body</vt:lpstr>
      <vt:lpstr>June 14th 2018, FOLIO Product Council Meeting Ingolf Kuss, Convener of SysOps &amp; Mngmt SIG </vt:lpstr>
      <vt:lpstr>Deployment, Migration and Architectural Concerns</vt:lpstr>
      <vt:lpstr>P1 Deployment Concerns</vt:lpstr>
      <vt:lpstr>P1 Deployment Concerns</vt:lpstr>
      <vt:lpstr>P1 Migration Concerns</vt:lpstr>
      <vt:lpstr>P1 Migration Concerns</vt:lpstr>
      <vt:lpstr>P1 Migration Concerns</vt:lpstr>
      <vt:lpstr>P2 Deployment Concerns</vt:lpstr>
      <vt:lpstr>P2 Deployment Concerns</vt:lpstr>
      <vt:lpstr>P2 Deployment Concerns</vt:lpstr>
      <vt:lpstr>App Proposals presented in the SysOps SIG</vt:lpstr>
      <vt:lpstr>App Proposals presented in the SysOps SIG</vt:lpstr>
      <vt:lpstr>Questions ? kuss@hbz-nrw.de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6/7/18 FOLIO Product Council Meeting Sharon Beltaine, Reporting SIG Convener</dc:title>
  <dc:creator>Dr. Ingolf Kuss</dc:creator>
  <cp:lastModifiedBy>kuss</cp:lastModifiedBy>
  <cp:revision>69</cp:revision>
  <dcterms:modified xsi:type="dcterms:W3CDTF">2018-06-13T15:14:45Z</dcterms:modified>
</cp:coreProperties>
</file>